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64" r:id="rId4"/>
    <p:sldId id="263" r:id="rId5"/>
    <p:sldId id="265" r:id="rId6"/>
    <p:sldId id="275" r:id="rId7"/>
    <p:sldId id="268" r:id="rId8"/>
    <p:sldId id="266" r:id="rId9"/>
    <p:sldId id="273" r:id="rId10"/>
    <p:sldId id="267" r:id="rId11"/>
    <p:sldId id="269" r:id="rId12"/>
    <p:sldId id="270" r:id="rId13"/>
    <p:sldId id="274" r:id="rId14"/>
    <p:sldId id="277" r:id="rId15"/>
    <p:sldId id="278" r:id="rId16"/>
  </p:sldIdLst>
  <p:sldSz cx="12192000" cy="6858000"/>
  <p:notesSz cx="6858000" cy="9144000"/>
  <p:embeddedFontLst>
    <p:embeddedFont>
      <p:font typeface="Myriad Pro" panose="020B0503030403020204" charset="0"/>
      <p:regular r:id="rId18"/>
      <p:bold r:id="rId19"/>
      <p:italic r:id="rId20"/>
      <p:boldItalic r:id="rId21"/>
    </p:embeddedFont>
    <p:embeddedFont>
      <p:font typeface="Gill Sans MT" panose="020B0502020104020203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ckwell Extra Bold" panose="02060903040505020403" pitchFamily="18" charset="0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8BE"/>
    <a:srgbClr val="4C525F"/>
    <a:srgbClr val="308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074" autoAdjust="0"/>
    <p:restoredTop sz="88056" autoAdjust="0"/>
  </p:normalViewPr>
  <p:slideViewPr>
    <p:cSldViewPr snapToGrid="0" showGuides="1">
      <p:cViewPr varScale="1">
        <p:scale>
          <a:sx n="103" d="100"/>
          <a:sy n="103" d="100"/>
        </p:scale>
        <p:origin x="13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anjoseca-my.sharepoint.com/personal/ingrid_holguin_sanjoseca_gov/Documents/MBK/Strategic%20Plan/SBAC%20DATA%20SCC%202016%20201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anjoseca-my.sharepoint.com/personal/ingrid_holguin_sanjoseca_gov/Documents/MBK/Strategic%20Plan/SBAC%20DATA%20SCC%202016%20201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Santa Clara Students Meeting Standards</a:t>
            </a:r>
          </a:p>
          <a:p>
            <a:pPr>
              <a:defRPr/>
            </a:pPr>
            <a:r>
              <a:rPr lang="en-US" dirty="0"/>
              <a:t>2017</a:t>
            </a:r>
            <a:r>
              <a:rPr lang="en-US" baseline="0" dirty="0"/>
              <a:t> CAASPP</a:t>
            </a:r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'[SBAC DATA SCC 2016 2017.xlsx]Sheet1'!$D$17:$D$18</c:f>
              <c:strCache>
                <c:ptCount val="2"/>
                <c:pt idx="0">
                  <c:v>English</c:v>
                </c:pt>
                <c:pt idx="1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'[SBAC DATA SCC 2016 2017.xlsx]Sheet1'!$C$19:$C$22</c:f>
              <c:strCache>
                <c:ptCount val="4"/>
                <c:pt idx="0">
                  <c:v>Latino/Hispanic</c:v>
                </c:pt>
                <c:pt idx="1">
                  <c:v>African American</c:v>
                </c:pt>
                <c:pt idx="2">
                  <c:v>White</c:v>
                </c:pt>
                <c:pt idx="3">
                  <c:v>Asian</c:v>
                </c:pt>
              </c:strCache>
            </c:strRef>
          </c:cat>
          <c:val>
            <c:numRef>
              <c:f>'[SBAC DATA SCC 2016 2017.xlsx]Sheet1'!$D$19:$D$22</c:f>
              <c:numCache>
                <c:formatCode>0%</c:formatCode>
                <c:ptCount val="4"/>
                <c:pt idx="0">
                  <c:v>0.37</c:v>
                </c:pt>
                <c:pt idx="1">
                  <c:v>0.46</c:v>
                </c:pt>
                <c:pt idx="2">
                  <c:v>0.76</c:v>
                </c:pt>
                <c:pt idx="3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8A-4C9D-8BD5-2214BFFC887A}"/>
            </c:ext>
          </c:extLst>
        </c:ser>
        <c:ser>
          <c:idx val="1"/>
          <c:order val="1"/>
          <c:tx>
            <c:strRef>
              <c:f>'[SBAC DATA SCC 2016 2017.xlsx]Sheet1'!$E$17:$E$18</c:f>
              <c:strCache>
                <c:ptCount val="2"/>
                <c:pt idx="0">
                  <c:v>Math</c:v>
                </c:pt>
                <c:pt idx="1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'[SBAC DATA SCC 2016 2017.xlsx]Sheet1'!$C$19:$C$22</c:f>
              <c:strCache>
                <c:ptCount val="4"/>
                <c:pt idx="0">
                  <c:v>Latino/Hispanic</c:v>
                </c:pt>
                <c:pt idx="1">
                  <c:v>African American</c:v>
                </c:pt>
                <c:pt idx="2">
                  <c:v>White</c:v>
                </c:pt>
                <c:pt idx="3">
                  <c:v>Asian</c:v>
                </c:pt>
              </c:strCache>
            </c:strRef>
          </c:cat>
          <c:val>
            <c:numRef>
              <c:f>'[SBAC DATA SCC 2016 2017.xlsx]Sheet1'!$E$19:$E$22</c:f>
              <c:numCache>
                <c:formatCode>0%</c:formatCode>
                <c:ptCount val="4"/>
                <c:pt idx="0">
                  <c:v>0.27</c:v>
                </c:pt>
                <c:pt idx="1">
                  <c:v>0.33</c:v>
                </c:pt>
                <c:pt idx="2">
                  <c:v>0.69</c:v>
                </c:pt>
                <c:pt idx="3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8A-4C9D-8BD5-2214BFFC8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14876152"/>
        <c:axId val="414874840"/>
      </c:barChart>
      <c:catAx>
        <c:axId val="414876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74840"/>
        <c:crosses val="autoZero"/>
        <c:auto val="1"/>
        <c:lblAlgn val="ctr"/>
        <c:lblOffset val="100"/>
        <c:noMultiLvlLbl val="0"/>
      </c:catAx>
      <c:valAx>
        <c:axId val="414874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76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4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1191203406398385"/>
          <c:y val="5.4237288135593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0278554104468E-2"/>
          <c:y val="0.13743895698883141"/>
          <c:w val="0.82440679365628922"/>
          <c:h val="0.69301003379761772"/>
        </c:manualLayout>
      </c:layout>
      <c:ofPieChart>
        <c:ofPieType val="bar"/>
        <c:varyColors val="1"/>
        <c:ser>
          <c:idx val="0"/>
          <c:order val="0"/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A3D-41F4-A05A-0F43503AFAC7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A3D-41F4-A05A-0F43503AFAC7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A3D-41F4-A05A-0F43503AFAC7}"/>
              </c:ext>
            </c:extLst>
          </c:dPt>
          <c:dPt>
            <c:idx val="3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A3D-41F4-A05A-0F43503AFAC7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A3D-41F4-A05A-0F43503AFAC7}"/>
              </c:ext>
            </c:extLst>
          </c:dPt>
          <c:dLbls>
            <c:dLbl>
              <c:idx val="0"/>
              <c:layout>
                <c:manualLayout>
                  <c:x val="3.450192337501691E-2"/>
                  <c:y val="-9.943502824858757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chemeClr val="accent2"/>
                        </a:solidFill>
                      </a:rPr>
                      <a:t>16% will drop </a:t>
                    </a:r>
                  </a:p>
                  <a:p>
                    <a:pPr>
                      <a:defRPr/>
                    </a:pPr>
                    <a:r>
                      <a:rPr lang="en-US">
                        <a:solidFill>
                          <a:schemeClr val="accent2"/>
                        </a:solidFill>
                      </a:rPr>
                      <a:t>out of HS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6A3D-41F4-A05A-0F43503AFAC7}"/>
                </c:ext>
              </c:extLst>
            </c:dLbl>
            <c:dLbl>
              <c:idx val="1"/>
              <c:layout>
                <c:manualLayout>
                  <c:x val="3.0131919642151016E-2"/>
                  <c:y val="-1.8079096045197758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chemeClr val="accent2"/>
                        </a:solidFill>
                      </a:rPr>
                      <a:t>24% will graduate from HS but not enroll in college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309658632568938"/>
                      <c:h val="0.290739267761021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A3D-41F4-A05A-0F43503AFAC7}"/>
                </c:ext>
              </c:extLst>
            </c:dLbl>
            <c:dLbl>
              <c:idx val="2"/>
              <c:layout>
                <c:manualLayout>
                  <c:x val="-1.2554925326863035E-2"/>
                  <c:y val="-0.20790960451977397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rgbClr val="00B0F0"/>
                        </a:solidFill>
                      </a:rPr>
                      <a:t>30% will experience college success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6A3D-41F4-A05A-0F43503AFAC7}"/>
                </c:ext>
              </c:extLst>
            </c:dLbl>
            <c:dLbl>
              <c:idx val="3"/>
              <c:layout>
                <c:manualLayout>
                  <c:x val="1.4083052134671044E-2"/>
                  <c:y val="8.587570621468926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chemeClr val="accent2"/>
                        </a:solidFill>
                      </a:rPr>
                      <a:t>30% will enroll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>
                        <a:solidFill>
                          <a:schemeClr val="accent2"/>
                        </a:solidFill>
                      </a:rPr>
                      <a:t> in college but not complete a     degree or certificate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8084311725901539"/>
                      <c:h val="0.292204813381378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6A3D-41F4-A05A-0F43503AFAC7}"/>
                </c:ext>
              </c:extLst>
            </c:dLbl>
            <c:dLbl>
              <c:idx val="4"/>
              <c:layout>
                <c:manualLayout>
                  <c:x val="-8.2862507157296011E-2"/>
                  <c:y val="0.1762711864406781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00" b="1"/>
                      <a:t>70% will not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6A3D-41F4-A05A-0F43503AFAC7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'[SBAC DATA SCC 2016 2017.xlsx]Sheet1'!$N$16:$N$19</c:f>
              <c:strCache>
                <c:ptCount val="4"/>
                <c:pt idx="0">
                  <c:v>Drop out of high school</c:v>
                </c:pt>
                <c:pt idx="1">
                  <c:v>HS Grad not enroll in college</c:v>
                </c:pt>
                <c:pt idx="2">
                  <c:v>Experience college success</c:v>
                </c:pt>
                <c:pt idx="3">
                  <c:v>Drop out of college</c:v>
                </c:pt>
              </c:strCache>
            </c:strRef>
          </c:cat>
          <c:val>
            <c:numRef>
              <c:f>'[SBAC DATA SCC 2016 2017.xlsx]Sheet1'!$O$16:$O$19</c:f>
              <c:numCache>
                <c:formatCode>General</c:formatCode>
                <c:ptCount val="4"/>
                <c:pt idx="0">
                  <c:v>16</c:v>
                </c:pt>
                <c:pt idx="1">
                  <c:v>24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A3D-41F4-A05A-0F43503AFA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100"/>
        <c:splitType val="cust"/>
        <c:custSplit>
          <c:secondPiePt val="0"/>
          <c:secondPiePt val="1"/>
          <c:secondPiePt val="3"/>
        </c:custSplit>
        <c:secondPieSize val="94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FB1A9-C8F8-4AD4-BD56-9C2617588A8D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D6DE0-AFCF-49B4-BF28-095920C7F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D6DE0-AFCF-49B4-BF28-095920C7F0B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03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D6DE0-AFCF-49B4-BF28-095920C7F0B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1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D6DE0-AFCF-49B4-BF28-095920C7F0B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2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D6DE0-AFCF-49B4-BF28-095920C7F0B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1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"/>
            <a:ext cx="12192000" cy="5214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8095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062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02" y="5705990"/>
            <a:ext cx="1188720" cy="69377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96901" y="5601289"/>
            <a:ext cx="3944679" cy="9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22" dirty="0">
                <a:solidFill>
                  <a:srgbClr val="308DCC"/>
                </a:solidFill>
                <a:latin typeface="Myriad Pro" panose="020B0503030403020204" pitchFamily="34" charset="0"/>
              </a:rPr>
              <a:t>Office of </a:t>
            </a:r>
          </a:p>
          <a:p>
            <a:r>
              <a:rPr lang="en-US" sz="3221" b="1" dirty="0">
                <a:solidFill>
                  <a:srgbClr val="0C78BE"/>
                </a:solidFill>
                <a:latin typeface="Myriad Pro" panose="020B0503030403020204" pitchFamily="34" charset="0"/>
              </a:rPr>
              <a:t>Mayor Sam Liccardo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438" y="5907599"/>
            <a:ext cx="369397" cy="3003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048" y="5467962"/>
            <a:ext cx="292608" cy="292608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9096189" y="5863317"/>
            <a:ext cx="1264052" cy="360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42" dirty="0">
                <a:solidFill>
                  <a:srgbClr val="4C525F"/>
                </a:solidFill>
                <a:latin typeface="Myriad Pro" panose="020B0503030403020204" pitchFamily="34" charset="0"/>
              </a:rPr>
              <a:t>@sliccardo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03535" y="5450359"/>
            <a:ext cx="2856752" cy="360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42" dirty="0">
                <a:solidFill>
                  <a:srgbClr val="4C525F"/>
                </a:solidFill>
                <a:latin typeface="Myriad Pro" panose="020B0503030403020204" pitchFamily="34" charset="0"/>
              </a:rPr>
              <a:t>facebook.com/samliccardo1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103535" y="6295556"/>
            <a:ext cx="2162228" cy="360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42" dirty="0">
                <a:solidFill>
                  <a:srgbClr val="4C525F"/>
                </a:solidFill>
                <a:latin typeface="Myriad Pro" panose="020B0503030403020204" pitchFamily="34" charset="0"/>
              </a:rPr>
              <a:t>WeAreSanJosé.org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41" y="6354946"/>
            <a:ext cx="425670" cy="2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57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53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4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4607"/>
            <a:ext cx="12192000" cy="6096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019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426466" y="6410573"/>
            <a:ext cx="1073317" cy="31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5" dirty="0">
                <a:solidFill>
                  <a:schemeClr val="bg1"/>
                </a:solidFill>
                <a:latin typeface="Myriad Pro" panose="020B0503030403020204" pitchFamily="34" charset="0"/>
              </a:rPr>
              <a:t>@sliccardo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999296" y="6409803"/>
            <a:ext cx="2856752" cy="31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0" dirty="0">
                <a:solidFill>
                  <a:schemeClr val="bg1"/>
                </a:solidFill>
                <a:latin typeface="Myriad Pro" panose="020B0503030403020204" pitchFamily="34" charset="0"/>
              </a:rPr>
              <a:t>facebook.com/samliccardo1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94039" y="6365062"/>
            <a:ext cx="2987750" cy="36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39" dirty="0">
                <a:solidFill>
                  <a:schemeClr val="bg1"/>
                </a:solidFill>
                <a:latin typeface="Myriad Pro" panose="020B0503030403020204" pitchFamily="34" charset="0"/>
              </a:rPr>
              <a:t>Office of  </a:t>
            </a:r>
            <a:r>
              <a:rPr lang="en-US" sz="1796" b="1" dirty="0">
                <a:solidFill>
                  <a:schemeClr val="bg1"/>
                </a:solidFill>
                <a:latin typeface="Myriad Pro" panose="020B0503030403020204" pitchFamily="34" charset="0"/>
              </a:rPr>
              <a:t>Mayor Sam Liccardo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24" y="6437376"/>
            <a:ext cx="292430" cy="2377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48" y="6428232"/>
            <a:ext cx="246888" cy="246888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838200" y="1825625"/>
            <a:ext cx="10515600" cy="3796242"/>
          </a:xfr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4C525F"/>
                </a:solidFill>
                <a:latin typeface="Myriad Pro" panose="020B0503030403020204" pitchFamily="34" charset="0"/>
              </a:defRPr>
            </a:lvl1pPr>
            <a:lvl2pPr>
              <a:buClr>
                <a:schemeClr val="accent1">
                  <a:lumMod val="60000"/>
                  <a:lumOff val="40000"/>
                </a:schemeClr>
              </a:buClr>
              <a:defRPr>
                <a:solidFill>
                  <a:srgbClr val="4C525F"/>
                </a:solidFill>
                <a:latin typeface="Myriad Pro" panose="020B0503030403020204" pitchFamily="34" charset="0"/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rgbClr val="4C525F"/>
                </a:solidFill>
                <a:latin typeface="Myriad Pro" panose="020B0503030403020204" pitchFamily="34" charset="0"/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rgbClr val="4C525F"/>
                </a:solidFill>
                <a:latin typeface="Myriad Pro" panose="020B0503030403020204" pitchFamily="34" charset="0"/>
              </a:defRPr>
            </a:lvl4pPr>
            <a:lvl5pPr>
              <a:buClr>
                <a:srgbClr val="7030A0"/>
              </a:buClr>
              <a:defRPr>
                <a:solidFill>
                  <a:srgbClr val="4C525F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94039" y="413253"/>
            <a:ext cx="10515600" cy="1325563"/>
          </a:xfrm>
        </p:spPr>
        <p:txBody>
          <a:bodyPr>
            <a:normAutofit/>
          </a:bodyPr>
          <a:lstStyle>
            <a:lvl1pPr>
              <a:defRPr sz="4700">
                <a:solidFill>
                  <a:srgbClr val="308DCC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503703" y="6417307"/>
            <a:ext cx="179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WeAreSanJosé.org</a:t>
            </a:r>
          </a:p>
        </p:txBody>
      </p:sp>
    </p:spTree>
    <p:extLst>
      <p:ext uri="{BB962C8B-B14F-4D97-AF65-F5344CB8AC3E}">
        <p14:creationId xmlns:p14="http://schemas.microsoft.com/office/powerpoint/2010/main" val="71425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039" y="413253"/>
            <a:ext cx="11059761" cy="1325563"/>
          </a:xfrm>
        </p:spPr>
        <p:txBody>
          <a:bodyPr/>
          <a:lstStyle>
            <a:lvl1pPr>
              <a:defRPr lang="en-US" sz="4700" kern="1200" dirty="0" smtClean="0">
                <a:solidFill>
                  <a:srgbClr val="308DCC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2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0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7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05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8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6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E869-6BF3-4F31-8D72-BC54D9D20F0A}" type="datetimeFigureOut">
              <a:rPr lang="en-US" smtClean="0"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5A25D-D1E4-4BC6-B49B-56CD42031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8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2423" y="700347"/>
            <a:ext cx="10680971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MBK: SJ Initiative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4094" y="3285461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Informing San José’s Citywide</a:t>
            </a:r>
          </a:p>
          <a:p>
            <a:r>
              <a:rPr lang="en-US" sz="3200" dirty="0">
                <a:solidFill>
                  <a:schemeClr val="bg1"/>
                </a:solidFill>
                <a:latin typeface="Myriad Pro" panose="020B0503030403020204" pitchFamily="34" charset="0"/>
              </a:rPr>
              <a:t>Education and Digital Literacy Strategy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7388" cy="52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8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524897" y="2282825"/>
            <a:ext cx="8680553" cy="3108325"/>
          </a:xfrm>
        </p:spPr>
        <p:txBody>
          <a:bodyPr>
            <a:normAutofit/>
          </a:bodyPr>
          <a:lstStyle/>
          <a:p>
            <a:pPr lvl="1">
              <a:spcAft>
                <a:spcPts val="600"/>
              </a:spcAft>
            </a:pPr>
            <a:r>
              <a:rPr lang="en-US" sz="2800" dirty="0"/>
              <a:t>Design for outcomes, scale, and sustainability; 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 Leverage school and community resources and inter-departmental skills; and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Incorporate quality frameworks and assessments</a:t>
            </a:r>
            <a:r>
              <a:rPr lang="en-US" sz="26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08" y="299803"/>
            <a:ext cx="2298492" cy="595109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Utilize data &amp; evidence-based practice</a:t>
            </a:r>
          </a:p>
        </p:txBody>
      </p:sp>
    </p:spTree>
    <p:extLst>
      <p:ext uri="{BB962C8B-B14F-4D97-AF65-F5344CB8AC3E}">
        <p14:creationId xmlns:p14="http://schemas.microsoft.com/office/powerpoint/2010/main" val="36266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6478" y="1833886"/>
            <a:ext cx="8680553" cy="4196672"/>
          </a:xfrm>
        </p:spPr>
        <p:txBody>
          <a:bodyPr>
            <a:normAutofit/>
          </a:bodyPr>
          <a:lstStyle/>
          <a:p>
            <a:pPr lvl="1">
              <a:spcAft>
                <a:spcPts val="600"/>
              </a:spcAft>
            </a:pPr>
            <a:r>
              <a:rPr lang="en-US" sz="2800" dirty="0"/>
              <a:t>Identify and address instances of structural and racial bias; 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Elevate restorative justice over punitive strategies;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Be inclusive of undocumented youth;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Apply outreach strategies that target populations;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Leverage technology to improve outcomes; and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Ensure cultural competency and community and family engagement.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08" y="299803"/>
            <a:ext cx="2298492" cy="595109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7228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3. Embed MBK: SJ Values into Program Design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912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6478" y="1681486"/>
            <a:ext cx="8680553" cy="4196672"/>
          </a:xfrm>
        </p:spPr>
        <p:txBody>
          <a:bodyPr>
            <a:normAutofit lnSpcReduction="10000"/>
          </a:bodyPr>
          <a:lstStyle/>
          <a:p>
            <a:pPr lvl="1">
              <a:spcAft>
                <a:spcPts val="600"/>
              </a:spcAft>
            </a:pPr>
            <a:r>
              <a:rPr lang="en-US" sz="2800" dirty="0"/>
              <a:t>Baseline and set goals by: 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capacity, enrollment and educational outcomes.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targeted populations and locations.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Report outputs and outcomes by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gender and ethnicity.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targeted populations and locations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Enter into data-sharing agreements to: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 identify populations and locations in need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 measure impact on student outcomes.</a:t>
            </a:r>
          </a:p>
          <a:p>
            <a:pPr lvl="1">
              <a:spcAft>
                <a:spcPts val="600"/>
              </a:spcAft>
            </a:pPr>
            <a:endParaRPr lang="en-US" sz="28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08" y="299803"/>
            <a:ext cx="2298492" cy="595109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" y="5704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4. Accountability &amp; Outcomes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757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70861" y="1311966"/>
            <a:ext cx="10515600" cy="46551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b="1" dirty="0"/>
          </a:p>
          <a:p>
            <a:pPr lvl="1"/>
            <a:r>
              <a:rPr lang="en-US" sz="2600" b="1" dirty="0"/>
              <a:t>Thursday, October 5, 3:00 – 4:00 MBK: </a:t>
            </a:r>
            <a:r>
              <a:rPr lang="en-US" sz="2600" b="1" u="sng" dirty="0"/>
              <a:t>SJ Action Committee Conference Call </a:t>
            </a:r>
            <a:r>
              <a:rPr lang="en-US" sz="2600" dirty="0"/>
              <a:t>(substitutes in-person meeting) for feedback on the MBK: SJ Strategic Plan.</a:t>
            </a:r>
          </a:p>
          <a:p>
            <a:pPr lvl="1"/>
            <a:endParaRPr lang="en-US" sz="2600" dirty="0"/>
          </a:p>
          <a:p>
            <a:pPr lvl="1"/>
            <a:r>
              <a:rPr lang="en-US" sz="2600" b="1" dirty="0"/>
              <a:t>Wednesday, October 11, 7:30-8:30 am:  </a:t>
            </a:r>
            <a:r>
              <a:rPr lang="en-US" sz="2600" b="1" u="sng" dirty="0"/>
              <a:t>School City Collaborative </a:t>
            </a:r>
            <a:r>
              <a:rPr lang="en-US" sz="2600" b="1" dirty="0"/>
              <a:t>(SCC) first quarterly meeting of the school year. </a:t>
            </a:r>
            <a:r>
              <a:rPr lang="en-US" sz="2600" dirty="0"/>
              <a:t> The SCC will continue to provide guidance to the City’s educational priorities and work in partnership in design and implementation.</a:t>
            </a:r>
            <a:endParaRPr lang="en-US" sz="2600" b="1" dirty="0"/>
          </a:p>
          <a:p>
            <a:pPr lvl="1"/>
            <a:endParaRPr lang="en-US" sz="2600" dirty="0"/>
          </a:p>
          <a:p>
            <a:pPr lvl="1"/>
            <a:r>
              <a:rPr lang="en-US" sz="2600" b="1" dirty="0"/>
              <a:t>Wednesday November 1, 2017:  10:00 – 12:30 </a:t>
            </a:r>
            <a:r>
              <a:rPr lang="en-US" sz="2600" b="1" u="sng" dirty="0"/>
              <a:t>CA Assembly Select Committee on the Status of Boys and Men of Color Informational Briefing </a:t>
            </a:r>
            <a:r>
              <a:rPr lang="en-US" sz="2600" dirty="0"/>
              <a:t>at the Rotunda at San José City Hall.  12:30 – 2:00 Lunch for Assembly Members, City Council Members, Donors and MBK: Action Committee Members</a:t>
            </a:r>
          </a:p>
          <a:p>
            <a:pPr lvl="1"/>
            <a:endParaRPr lang="en-US" sz="2600" dirty="0"/>
          </a:p>
          <a:p>
            <a:pPr lvl="1"/>
            <a:r>
              <a:rPr lang="en-US" sz="2600" b="1" dirty="0"/>
              <a:t>Thursday, December 14, </a:t>
            </a:r>
            <a:r>
              <a:rPr lang="en-US" sz="2600" b="1" u="sng" dirty="0"/>
              <a:t>Presentation of the Citywide Education and Digital Literacy Strategy to the San José City Council Neighborhood Services and Education Committee</a:t>
            </a:r>
            <a:r>
              <a:rPr lang="en-US" sz="2600" dirty="0"/>
              <a:t>.  The meeting is open to the public, begins at 1:30 and is located in the City Council Wing Room</a:t>
            </a:r>
          </a:p>
          <a:p>
            <a:pPr lvl="1"/>
            <a:endParaRPr lang="en-US" sz="2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9768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6478" y="1896034"/>
            <a:ext cx="8680553" cy="3982124"/>
          </a:xfrm>
        </p:spPr>
        <p:txBody>
          <a:bodyPr>
            <a:normAutofit/>
          </a:bodyPr>
          <a:lstStyle/>
          <a:p>
            <a:pPr lvl="1">
              <a:spcAft>
                <a:spcPts val="600"/>
              </a:spcAft>
            </a:pPr>
            <a:r>
              <a:rPr lang="en-US" sz="2800" dirty="0"/>
              <a:t>Keep an eye on the prize: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Close the 3.5K preschool seat gap for low-income 3 &amp; 4 year-olds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Address the 4K afterschool seat gap for at-risk K – 3</a:t>
            </a:r>
            <a:r>
              <a:rPr lang="en-US" sz="2400" baseline="30000" dirty="0"/>
              <a:t>rd</a:t>
            </a:r>
            <a:r>
              <a:rPr lang="en-US" sz="2400" dirty="0"/>
              <a:t> graders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Expand the work to improve high school graduation, and  college readiness and success rates so that every San Jose 9</a:t>
            </a:r>
            <a:r>
              <a:rPr lang="en-US" sz="2400" baseline="30000" dirty="0"/>
              <a:t>th</a:t>
            </a:r>
            <a:r>
              <a:rPr lang="en-US" sz="2400" dirty="0"/>
              <a:t> grader has </a:t>
            </a:r>
            <a:r>
              <a:rPr lang="en-US" sz="2400" u="sng" dirty="0"/>
              <a:t>at least </a:t>
            </a:r>
            <a:r>
              <a:rPr lang="en-US" sz="2400" dirty="0"/>
              <a:t>a 50% probability of experiencing college success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08" y="299803"/>
            <a:ext cx="2298492" cy="595109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" y="5704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…But what will it really take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6314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6478" y="1431235"/>
            <a:ext cx="8680553" cy="4446923"/>
          </a:xfrm>
        </p:spPr>
        <p:txBody>
          <a:bodyPr>
            <a:normAutofit/>
          </a:bodyPr>
          <a:lstStyle/>
          <a:p>
            <a:pPr marL="457200" lvl="1" indent="0" algn="ctr">
              <a:spcAft>
                <a:spcPts val="600"/>
              </a:spcAft>
              <a:buNone/>
            </a:pPr>
            <a:r>
              <a:rPr lang="en-US" sz="2800" dirty="0"/>
              <a:t>Work collaboratively across City departments and with local and state partners and government to </a:t>
            </a:r>
          </a:p>
          <a:p>
            <a:pPr marL="457200" lvl="1" indent="0" algn="ctr">
              <a:spcAft>
                <a:spcPts val="600"/>
              </a:spcAft>
              <a:buNone/>
            </a:pPr>
            <a:endParaRPr lang="en-US" sz="2800" dirty="0"/>
          </a:p>
          <a:p>
            <a:pPr marL="457200" lvl="1" indent="0" algn="ctr">
              <a:buNone/>
            </a:pPr>
            <a:r>
              <a:rPr lang="en-US" sz="2800" dirty="0"/>
              <a:t>Align data needs, resources and people-power</a:t>
            </a:r>
          </a:p>
          <a:p>
            <a:pPr marL="457200" lvl="1" indent="0" algn="ctr">
              <a:buNone/>
            </a:pPr>
            <a:r>
              <a:rPr lang="en-US" sz="2800" dirty="0"/>
              <a:t>because</a:t>
            </a:r>
          </a:p>
          <a:p>
            <a:pPr marL="457200" lvl="1" indent="0" algn="ctr">
              <a:spcAft>
                <a:spcPts val="600"/>
              </a:spcAft>
              <a:buNone/>
            </a:pPr>
            <a:endParaRPr lang="en-US" sz="2800" dirty="0"/>
          </a:p>
          <a:p>
            <a:pPr marL="457200" lvl="1" indent="0" algn="ctr">
              <a:spcAft>
                <a:spcPts val="600"/>
              </a:spcAft>
              <a:buNone/>
            </a:pPr>
            <a:r>
              <a:rPr lang="en-US" sz="2800" dirty="0"/>
              <a:t>When San Jose’s boys and young men of color succeed, all children succeed.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08" y="299803"/>
            <a:ext cx="2298492" cy="595109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" y="570472"/>
            <a:ext cx="10515600" cy="101979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And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6341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838200" y="1825625"/>
            <a:ext cx="8680553" cy="40954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May of 2015 Mayor Sam Liccardo accepted President Obama’s my Brother’s Keeper Challenge:</a:t>
            </a:r>
          </a:p>
          <a:p>
            <a:pPr marL="457200" lvl="1" indent="0">
              <a:buNone/>
            </a:pPr>
            <a:r>
              <a:rPr lang="en-US" i="1" dirty="0"/>
              <a:t>“Helping more of our young people stay on track.  Providing the support they need to think more broadly about their future, and building on what works”  President Barak Obama</a:t>
            </a:r>
          </a:p>
          <a:p>
            <a:pPr lvl="1"/>
            <a:endParaRPr lang="en-US" dirty="0"/>
          </a:p>
          <a:p>
            <a:r>
              <a:rPr lang="en-US" dirty="0"/>
              <a:t>In June of 2016  the City of San José accepted Mayor Liccardo’s recommendation to develop a citywide strategy for supporting education and digital literacy.</a:t>
            </a:r>
          </a:p>
          <a:p>
            <a:pPr marL="457200" lvl="1" indent="0">
              <a:buNone/>
            </a:pPr>
            <a:r>
              <a:rPr lang="en-US" dirty="0"/>
              <a:t>“ </a:t>
            </a:r>
            <a:r>
              <a:rPr lang="en-US" i="1" dirty="0"/>
              <a:t>A citywide education strategy will guide the way for  City Council administration and staff to re-envision our city as a classroom.”  Mayor Sam Liccardo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4038" y="413253"/>
            <a:ext cx="9224715" cy="1325563"/>
          </a:xfrm>
        </p:spPr>
        <p:txBody>
          <a:bodyPr/>
          <a:lstStyle/>
          <a:p>
            <a:r>
              <a:rPr lang="en-US" dirty="0"/>
              <a:t>Getting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08" y="299803"/>
            <a:ext cx="2298492" cy="59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1044293" y="1832149"/>
            <a:ext cx="8680553" cy="4095490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4039" y="558491"/>
            <a:ext cx="9599469" cy="564209"/>
          </a:xfrm>
        </p:spPr>
        <p:txBody>
          <a:bodyPr>
            <a:noAutofit/>
          </a:bodyPr>
          <a:lstStyle/>
          <a:p>
            <a:r>
              <a:rPr lang="en-US" dirty="0"/>
              <a:t>Education Outcomes Snapshot: Today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08" y="299803"/>
            <a:ext cx="2298492" cy="5951094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353924"/>
              </p:ext>
            </p:extLst>
          </p:nvPr>
        </p:nvGraphicFramePr>
        <p:xfrm>
          <a:off x="106659" y="1359183"/>
          <a:ext cx="4106503" cy="3638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9301765"/>
              </p:ext>
            </p:extLst>
          </p:nvPr>
        </p:nvGraphicFramePr>
        <p:xfrm>
          <a:off x="3988676" y="2938398"/>
          <a:ext cx="5739546" cy="312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66711" y="2415178"/>
            <a:ext cx="2040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College Success Outlook:</a:t>
            </a:r>
          </a:p>
          <a:p>
            <a:r>
              <a:rPr lang="en-US" sz="1400" dirty="0"/>
              <a:t>San José HS 9</a:t>
            </a:r>
            <a:r>
              <a:rPr lang="en-US" sz="1400" baseline="30000" dirty="0"/>
              <a:t>th</a:t>
            </a:r>
            <a:r>
              <a:rPr lang="en-US" sz="1400" dirty="0"/>
              <a:t> Graders</a:t>
            </a:r>
          </a:p>
        </p:txBody>
      </p:sp>
    </p:spTree>
    <p:extLst>
      <p:ext uri="{BB962C8B-B14F-4D97-AF65-F5344CB8AC3E}">
        <p14:creationId xmlns:p14="http://schemas.microsoft.com/office/powerpoint/2010/main" val="203368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 rot="629976">
            <a:off x="6430390" y="1643958"/>
            <a:ext cx="2949857" cy="35654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4039" y="413253"/>
            <a:ext cx="7845620" cy="1325563"/>
          </a:xfrm>
        </p:spPr>
        <p:txBody>
          <a:bodyPr/>
          <a:lstStyle/>
          <a:p>
            <a:r>
              <a:rPr lang="en-US" dirty="0"/>
              <a:t>What did we Learn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08" y="284812"/>
            <a:ext cx="2258387" cy="5966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0323" y="2944687"/>
            <a:ext cx="38731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C78BE"/>
                </a:solidFill>
                <a:latin typeface="Rockwell Extra Bold" panose="02060903040505020403" pitchFamily="18" charset="0"/>
              </a:rPr>
              <a:t>San José MBK  Local Action Plan - September, 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136" y="3267853"/>
            <a:ext cx="550911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C525F"/>
                </a:solidFill>
              </a:rPr>
              <a:t>Entering kindergarten ready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C525F"/>
                </a:solidFill>
              </a:rPr>
              <a:t>Reading at grade level by 3</a:t>
            </a:r>
            <a:r>
              <a:rPr lang="en-US" sz="2600" baseline="30000" dirty="0">
                <a:solidFill>
                  <a:srgbClr val="4C525F"/>
                </a:solidFill>
              </a:rPr>
              <a:t>rd</a:t>
            </a:r>
            <a:r>
              <a:rPr lang="en-US" sz="2600" dirty="0">
                <a:solidFill>
                  <a:srgbClr val="4C525F"/>
                </a:solidFill>
              </a:rPr>
              <a:t>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C525F"/>
                </a:solidFill>
              </a:rPr>
              <a:t>Graduating from high school ready for college &amp; career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4C525F"/>
                </a:solidFill>
              </a:rPr>
              <a:t>Experiencing reduced youth violence with access to second chances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039" y="1859436"/>
            <a:ext cx="59353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4C525F"/>
                </a:solidFill>
              </a:rPr>
              <a:t>In San José, African-American, Southeast Asian and Latino boys are least likely to successfully reach key milestones:</a:t>
            </a:r>
          </a:p>
        </p:txBody>
      </p:sp>
    </p:spTree>
    <p:extLst>
      <p:ext uri="{BB962C8B-B14F-4D97-AF65-F5344CB8AC3E}">
        <p14:creationId xmlns:p14="http://schemas.microsoft.com/office/powerpoint/2010/main" val="114687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5" y="1068325"/>
            <a:ext cx="9797143" cy="497650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838200" y="1825625"/>
            <a:ext cx="8680553" cy="4095490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353" y="159849"/>
            <a:ext cx="9224715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Life Course </a:t>
            </a:r>
            <a:r>
              <a:rPr lang="en-US" sz="4400" dirty="0">
                <a:solidFill>
                  <a:srgbClr val="0C78BE"/>
                </a:solidFill>
              </a:rPr>
              <a:t>Framework*:</a:t>
            </a:r>
            <a:br>
              <a:rPr lang="en-US" dirty="0"/>
            </a:br>
            <a:r>
              <a:rPr lang="en-US" sz="3100" dirty="0"/>
              <a:t>Guidance on the need for a cradle to career approach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508" y="299803"/>
            <a:ext cx="2298492" cy="595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13" y="5705061"/>
            <a:ext cx="757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C78BE"/>
                </a:solidFill>
              </a:rPr>
              <a:t>*Arnold Chandler presented his  Life Course Framework for Improving the lives of boys and young men of color at the May, 2015 MBK: SJ community convening</a:t>
            </a:r>
          </a:p>
        </p:txBody>
      </p:sp>
      <p:sp>
        <p:nvSpPr>
          <p:cNvPr id="5" name="Oval 4"/>
          <p:cNvSpPr/>
          <p:nvPr/>
        </p:nvSpPr>
        <p:spPr>
          <a:xfrm>
            <a:off x="1800808" y="2017986"/>
            <a:ext cx="6775633" cy="360975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3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2722983" y="1802055"/>
            <a:ext cx="8680553" cy="4095490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723" y="66539"/>
            <a:ext cx="1173001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Foundation for San José’s Cradle to Career and Digital Literacy Strategy: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68" y="1016414"/>
            <a:ext cx="11678678" cy="5227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9" y="1017037"/>
            <a:ext cx="1240832" cy="347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57" y="5544742"/>
            <a:ext cx="1240834" cy="35280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6047" y="2379877"/>
            <a:ext cx="1016753" cy="791247"/>
          </a:xfrm>
          <a:prstGeom prst="ellipse">
            <a:avLst/>
          </a:prstGeom>
          <a:noFill/>
          <a:ln w="28575">
            <a:solidFill>
              <a:srgbClr val="30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20799" y="1460025"/>
            <a:ext cx="1771327" cy="910568"/>
          </a:xfrm>
          <a:prstGeom prst="ellipse">
            <a:avLst/>
          </a:prstGeom>
          <a:noFill/>
          <a:ln w="28575">
            <a:solidFill>
              <a:srgbClr val="30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46156" y="988419"/>
            <a:ext cx="1742571" cy="933683"/>
          </a:xfrm>
          <a:prstGeom prst="ellipse">
            <a:avLst/>
          </a:prstGeom>
          <a:noFill/>
          <a:ln w="28575">
            <a:solidFill>
              <a:srgbClr val="30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88734" y="1838731"/>
            <a:ext cx="1206711" cy="817860"/>
          </a:xfrm>
          <a:prstGeom prst="ellipse">
            <a:avLst/>
          </a:prstGeom>
          <a:noFill/>
          <a:ln w="28575">
            <a:solidFill>
              <a:srgbClr val="30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426796" y="1555040"/>
            <a:ext cx="1360444" cy="687434"/>
          </a:xfrm>
          <a:prstGeom prst="ellipse">
            <a:avLst/>
          </a:prstGeom>
          <a:noFill/>
          <a:ln w="28575">
            <a:solidFill>
              <a:srgbClr val="30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96262" y="1251485"/>
            <a:ext cx="1421791" cy="405137"/>
          </a:xfrm>
          <a:prstGeom prst="ellipse">
            <a:avLst/>
          </a:prstGeom>
          <a:noFill/>
          <a:ln w="28575">
            <a:solidFill>
              <a:srgbClr val="30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855593" y="858733"/>
            <a:ext cx="1531926" cy="468006"/>
          </a:xfrm>
          <a:prstGeom prst="ellipse">
            <a:avLst/>
          </a:prstGeom>
          <a:noFill/>
          <a:ln w="28575">
            <a:solidFill>
              <a:srgbClr val="30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63396" y="1358757"/>
            <a:ext cx="1531926" cy="759825"/>
          </a:xfrm>
          <a:prstGeom prst="ellipse">
            <a:avLst/>
          </a:prstGeom>
          <a:noFill/>
          <a:ln w="28575">
            <a:solidFill>
              <a:srgbClr val="30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57490" y="1063070"/>
            <a:ext cx="1352582" cy="300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143651" y="1859276"/>
            <a:ext cx="1700247" cy="910568"/>
          </a:xfrm>
          <a:prstGeom prst="ellipse">
            <a:avLst/>
          </a:prstGeom>
          <a:noFill/>
          <a:ln w="28575">
            <a:solidFill>
              <a:srgbClr val="308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294038" y="1610732"/>
            <a:ext cx="8680553" cy="4095490"/>
          </a:xfrm>
        </p:spPr>
        <p:txBody>
          <a:bodyPr>
            <a:normAutofit fontScale="92500"/>
          </a:bodyPr>
          <a:lstStyle/>
          <a:p>
            <a:pPr lvl="1"/>
            <a:endParaRPr lang="en-US" dirty="0"/>
          </a:p>
          <a:p>
            <a:pPr marL="971550" lvl="1" indent="-51435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Develop a cradle to career education and digital literacy strategy that leverages existing City programs and resources and leverages community leadership and partnerships</a:t>
            </a:r>
          </a:p>
          <a:p>
            <a:pPr marL="914400" lvl="1" indent="-4572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Utilize data and evidence-based practice in program design and implementation</a:t>
            </a:r>
          </a:p>
          <a:p>
            <a:pPr marL="914400" lvl="1" indent="-4572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Embed the MBK: SJ Values into program design</a:t>
            </a:r>
          </a:p>
          <a:p>
            <a:pPr marL="914400" lvl="1" indent="-4572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Ensure accountability through reporting and evaluation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4038" y="413253"/>
            <a:ext cx="9224715" cy="1325563"/>
          </a:xfrm>
        </p:spPr>
        <p:txBody>
          <a:bodyPr/>
          <a:lstStyle/>
          <a:p>
            <a:r>
              <a:rPr lang="en-US" dirty="0"/>
              <a:t>The MBK: SJ Strategic Plan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08" y="299803"/>
            <a:ext cx="2298492" cy="595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932" y="5597949"/>
            <a:ext cx="530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C78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4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490709"/>
              </p:ext>
            </p:extLst>
          </p:nvPr>
        </p:nvGraphicFramePr>
        <p:xfrm>
          <a:off x="0" y="862259"/>
          <a:ext cx="12192001" cy="5497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075">
                  <a:extLst>
                    <a:ext uri="{9D8B030D-6E8A-4147-A177-3AD203B41FA5}">
                      <a16:colId xmlns:a16="http://schemas.microsoft.com/office/drawing/2014/main" val="3779903608"/>
                    </a:ext>
                  </a:extLst>
                </a:gridCol>
                <a:gridCol w="1514007">
                  <a:extLst>
                    <a:ext uri="{9D8B030D-6E8A-4147-A177-3AD203B41FA5}">
                      <a16:colId xmlns:a16="http://schemas.microsoft.com/office/drawing/2014/main" val="3252721614"/>
                    </a:ext>
                  </a:extLst>
                </a:gridCol>
                <a:gridCol w="3357797">
                  <a:extLst>
                    <a:ext uri="{9D8B030D-6E8A-4147-A177-3AD203B41FA5}">
                      <a16:colId xmlns:a16="http://schemas.microsoft.com/office/drawing/2014/main" val="849285781"/>
                    </a:ext>
                  </a:extLst>
                </a:gridCol>
                <a:gridCol w="2999601">
                  <a:extLst>
                    <a:ext uri="{9D8B030D-6E8A-4147-A177-3AD203B41FA5}">
                      <a16:colId xmlns:a16="http://schemas.microsoft.com/office/drawing/2014/main" val="3287398590"/>
                    </a:ext>
                  </a:extLst>
                </a:gridCol>
                <a:gridCol w="923847">
                  <a:extLst>
                    <a:ext uri="{9D8B030D-6E8A-4147-A177-3AD203B41FA5}">
                      <a16:colId xmlns:a16="http://schemas.microsoft.com/office/drawing/2014/main" val="730287431"/>
                    </a:ext>
                  </a:extLst>
                </a:gridCol>
                <a:gridCol w="986839">
                  <a:extLst>
                    <a:ext uri="{9D8B030D-6E8A-4147-A177-3AD203B41FA5}">
                      <a16:colId xmlns:a16="http://schemas.microsoft.com/office/drawing/2014/main" val="3655081323"/>
                    </a:ext>
                  </a:extLst>
                </a:gridCol>
                <a:gridCol w="1000835">
                  <a:extLst>
                    <a:ext uri="{9D8B030D-6E8A-4147-A177-3AD203B41FA5}">
                      <a16:colId xmlns:a16="http://schemas.microsoft.com/office/drawing/2014/main" val="2600676407"/>
                    </a:ext>
                  </a:extLst>
                </a:gridCol>
              </a:tblGrid>
              <a:tr h="536884">
                <a:tc>
                  <a:txBody>
                    <a:bodyPr/>
                    <a:lstStyle/>
                    <a:p>
                      <a:pPr algn="ctr"/>
                      <a:r>
                        <a:rPr lang="en-US" sz="1400" kern="1400" baseline="0" dirty="0"/>
                        <a:t>MBK: SJ Milestone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400" baseline="0" dirty="0"/>
                        <a:t>Cradle to Career 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Partners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Education &amp; Digital Literacy Strategy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Baseline</a:t>
                      </a:r>
                    </a:p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2016-17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Goal</a:t>
                      </a:r>
                    </a:p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2017-18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Goal</a:t>
                      </a:r>
                    </a:p>
                    <a:p>
                      <a:pPr marL="0" algn="ctr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2019-20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451203"/>
                  </a:ext>
                </a:extLst>
              </a:tr>
              <a:tr h="35984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kern="1400" baseline="0" dirty="0"/>
                        <a:t>Entering Kinder Ready to Learn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4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Preschool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400" b="1" kern="14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400" b="1" kern="14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Third Grade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SCC Office of Education Smart Start Coalition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Quality Preschool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495 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800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1,000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32849"/>
                  </a:ext>
                </a:extLst>
              </a:tr>
              <a:tr h="3523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4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Quality Early Learning Programs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6,000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7,000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10,000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21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kern="1400" baseline="0" dirty="0"/>
                        <a:t>Reading &amp; Math at Grade Level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604628"/>
                  </a:ext>
                </a:extLst>
              </a:tr>
              <a:tr h="261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Afterschool providers &amp; school districts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SJ Learns &amp; Quality K – 8 Afterschool &amp; Summer Programs 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3,500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5,000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7,500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548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4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Elementary 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400" b="1" kern="14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400" b="1" kern="14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Middle School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026036"/>
                  </a:ext>
                </a:extLst>
              </a:tr>
              <a:tr h="4630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Tech company &amp; tech training organization volunteers                           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Coding 5K Challenge  Initiative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2,000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3,000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5,000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18436"/>
                  </a:ext>
                </a:extLst>
              </a:tr>
              <a:tr h="301597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kern="1400" baseline="0" dirty="0"/>
                        <a:t>Graduating from High School Ready for College and Career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4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School 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400" b="1" kern="14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</a:p>
                    <a:p>
                      <a:pPr algn="ctr"/>
                      <a:r>
                        <a:rPr lang="en-US" sz="1400" b="1" kern="1400" baseline="0" dirty="0"/>
                        <a:t>College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 José Evergreen Community College Dist. &amp; West Valley CC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SJ Promise HS College Readiness Program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New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1,000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1,500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22357"/>
                  </a:ext>
                </a:extLst>
              </a:tr>
              <a:tr h="434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SVO, East Side Union H.S. &amp; San José Unified School Districts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SJ Works Youth Employment Program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1,000 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875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1,400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37906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SCC Office of Education Opportunity Youth Academy &amp; Career Online High School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SJPL High School Diploma Recovery Programs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250 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625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750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99848"/>
                  </a:ext>
                </a:extLst>
              </a:tr>
              <a:tr h="4731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 José Evergreen Community College Dist. &amp; West Valley CC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kern="14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SJ Promise – College Scholarship &amp; Success Program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New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800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1,500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258794"/>
                  </a:ext>
                </a:extLst>
              </a:tr>
              <a:tr h="43671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400" b="1" kern="1400" baseline="0" dirty="0"/>
                        <a:t>Experiencing Reduced Violence &amp; Access to Second Chances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4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SCC District Attorney, SCC Office of Education, School Districts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4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SJPD &amp; all Districts: Single MOU guiding Police Officers on school campuses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132976"/>
                  </a:ext>
                </a:extLst>
              </a:tr>
              <a:tr h="472934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4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4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SCC DA Truancy Reform &amp; Amnesty Program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18,000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3,000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kern="1400" baseline="0" dirty="0"/>
                        <a:t>3,000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3381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C78BE"/>
                </a:solidFill>
              </a:rPr>
              <a:t>   1. Citywide Education and Digital Literacy Strategy</a:t>
            </a:r>
            <a:endParaRPr lang="en-US" sz="3200" dirty="0">
              <a:solidFill>
                <a:srgbClr val="0C78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4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67101"/>
              </p:ext>
            </p:extLst>
          </p:nvPr>
        </p:nvGraphicFramePr>
        <p:xfrm>
          <a:off x="0" y="836887"/>
          <a:ext cx="12191999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1517">
                  <a:extLst>
                    <a:ext uri="{9D8B030D-6E8A-4147-A177-3AD203B41FA5}">
                      <a16:colId xmlns:a16="http://schemas.microsoft.com/office/drawing/2014/main" val="1047912768"/>
                    </a:ext>
                  </a:extLst>
                </a:gridCol>
                <a:gridCol w="1302241">
                  <a:extLst>
                    <a:ext uri="{9D8B030D-6E8A-4147-A177-3AD203B41FA5}">
                      <a16:colId xmlns:a16="http://schemas.microsoft.com/office/drawing/2014/main" val="1939008701"/>
                    </a:ext>
                  </a:extLst>
                </a:gridCol>
                <a:gridCol w="7398241">
                  <a:extLst>
                    <a:ext uri="{9D8B030D-6E8A-4147-A177-3AD203B41FA5}">
                      <a16:colId xmlns:a16="http://schemas.microsoft.com/office/drawing/2014/main" val="2151979496"/>
                    </a:ext>
                  </a:extLst>
                </a:gridCol>
              </a:tblGrid>
              <a:tr h="473753">
                <a:tc>
                  <a:txBody>
                    <a:bodyPr/>
                    <a:lstStyle/>
                    <a:p>
                      <a:r>
                        <a:rPr lang="en-US" sz="2000" dirty="0"/>
                        <a:t>MBK 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Dept  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City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870557"/>
                  </a:ext>
                </a:extLst>
              </a:tr>
              <a:tr h="1490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Preschool to 3</a:t>
                      </a:r>
                      <a:r>
                        <a:rPr lang="en-US" sz="2000" baseline="30000" dirty="0"/>
                        <a:t>rd</a:t>
                      </a:r>
                      <a:r>
                        <a:rPr lang="en-US" sz="2000" dirty="0"/>
                        <a:t> Grade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SJPL</a:t>
                      </a:r>
                    </a:p>
                    <a:p>
                      <a:pPr algn="ctr"/>
                      <a:r>
                        <a:rPr lang="en-US" sz="2000" dirty="0"/>
                        <a:t>SJPL</a:t>
                      </a:r>
                    </a:p>
                    <a:p>
                      <a:pPr algn="ctr"/>
                      <a:r>
                        <a:rPr lang="en-US" sz="2000" dirty="0"/>
                        <a:t>SJPL</a:t>
                      </a:r>
                    </a:p>
                    <a:p>
                      <a:pPr algn="ctr"/>
                      <a:r>
                        <a:rPr lang="en-US" sz="2000" dirty="0"/>
                        <a:t>PRNS/SJPL</a:t>
                      </a:r>
                    </a:p>
                    <a:p>
                      <a:pPr algn="ctr"/>
                      <a:r>
                        <a:rPr lang="en-US" sz="2000" dirty="0"/>
                        <a:t>SJPL /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Wee Play San José Children’s Areas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Story time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1,000 Books Before Kindergarten	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Quality Preschool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SJ Learns  PK – 3</a:t>
                      </a:r>
                      <a:r>
                        <a:rPr lang="en-US" sz="2000" baseline="30000" dirty="0"/>
                        <a:t>rd</a:t>
                      </a:r>
                      <a:r>
                        <a:rPr lang="en-US" sz="2000" dirty="0"/>
                        <a:t> Grade Extended Learning 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10702"/>
                  </a:ext>
                </a:extLst>
              </a:tr>
              <a:tr h="1076732">
                <a:tc>
                  <a:txBody>
                    <a:bodyPr/>
                    <a:lstStyle/>
                    <a:p>
                      <a:pPr lvl="0"/>
                      <a:r>
                        <a:rPr lang="en-US" sz="2000" dirty="0"/>
                        <a:t>Elementary &amp; Middle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000" dirty="0"/>
                        <a:t>SJPL</a:t>
                      </a:r>
                    </a:p>
                    <a:p>
                      <a:pPr lvl="0" algn="ctr"/>
                      <a:r>
                        <a:rPr lang="en-US" sz="2000" dirty="0"/>
                        <a:t>PRNS/SJPL</a:t>
                      </a:r>
                    </a:p>
                    <a:p>
                      <a:pPr lvl="0" algn="ctr"/>
                      <a:r>
                        <a:rPr lang="en-US" sz="2000" dirty="0"/>
                        <a:t>SJPL</a:t>
                      </a:r>
                    </a:p>
                    <a:p>
                      <a:pPr lvl="0" algn="ctr"/>
                      <a:r>
                        <a:rPr lang="en-US" sz="2000" dirty="0"/>
                        <a:t>SJPL</a:t>
                      </a:r>
                    </a:p>
                    <a:p>
                      <a:pPr lvl="0" algn="ctr"/>
                      <a:r>
                        <a:rPr lang="en-US" sz="2000" dirty="0"/>
                        <a:t>SJPL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Summer Reading Challenge &amp;  online summer school partnerships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Quality Afterschool Programs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Homework Centers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Online Tutoring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Coding 5K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39835"/>
                  </a:ext>
                </a:extLst>
              </a:tr>
              <a:tr h="1075801">
                <a:tc>
                  <a:txBody>
                    <a:bodyPr/>
                    <a:lstStyle/>
                    <a:p>
                      <a:pPr lvl="0"/>
                      <a:r>
                        <a:rPr lang="en-US" sz="2000" dirty="0"/>
                        <a:t>Graduating from High School Ready for College &amp; Career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SJPL / MO</a:t>
                      </a:r>
                    </a:p>
                    <a:p>
                      <a:pPr algn="ctr"/>
                      <a:r>
                        <a:rPr lang="en-US" sz="2000" dirty="0"/>
                        <a:t>SJPL / MO</a:t>
                      </a:r>
                    </a:p>
                    <a:p>
                      <a:pPr algn="ctr"/>
                      <a:r>
                        <a:rPr lang="en-US" sz="2000" dirty="0"/>
                        <a:t>SJPL</a:t>
                      </a:r>
                    </a:p>
                    <a:p>
                      <a:pPr algn="ctr"/>
                      <a:r>
                        <a:rPr lang="en-US" sz="2000" dirty="0"/>
                        <a:t>SJPL /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SJ Promise College Readiness – dual enrollment &amp; counseling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W2f SJ Works jobs &amp; internships for at risk youth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High School Diploma Recovery for youth &amp; adults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SJ Promise 2 year free community college: low income SJ HS grads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55057"/>
                  </a:ext>
                </a:extLst>
              </a:tr>
              <a:tr h="261577">
                <a:tc>
                  <a:txBody>
                    <a:bodyPr/>
                    <a:lstStyle/>
                    <a:p>
                      <a:r>
                        <a:rPr lang="en-US" sz="2000" dirty="0"/>
                        <a:t>Experiencing Reduced Violence &amp; Access to 2</a:t>
                      </a:r>
                      <a:r>
                        <a:rPr lang="en-US" sz="2000" baseline="30000" dirty="0"/>
                        <a:t>nd</a:t>
                      </a:r>
                      <a:r>
                        <a:rPr lang="en-US" sz="2000" dirty="0"/>
                        <a:t> Chances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SJPD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School Liaison Unit – School Liaison Officers &amp; Truancy Abatement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49167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C78BE"/>
                </a:solidFill>
              </a:rPr>
              <a:t>     Education &amp; Digital Literacy Program Details</a:t>
            </a:r>
            <a:endParaRPr lang="en-US" sz="3200" dirty="0">
              <a:solidFill>
                <a:srgbClr val="0C78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1152</Words>
  <Application>Microsoft Office PowerPoint</Application>
  <PresentationFormat>Widescreen</PresentationFormat>
  <Paragraphs>200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Myriad Pro</vt:lpstr>
      <vt:lpstr>Gill Sans MT</vt:lpstr>
      <vt:lpstr>Calibri Light</vt:lpstr>
      <vt:lpstr>Calibri</vt:lpstr>
      <vt:lpstr>Arial</vt:lpstr>
      <vt:lpstr>Rockwell Extra Bold</vt:lpstr>
      <vt:lpstr>Office Theme</vt:lpstr>
      <vt:lpstr>MBK: SJ Initiative</vt:lpstr>
      <vt:lpstr>Getting Here</vt:lpstr>
      <vt:lpstr>Education Outcomes Snapshot: Today</vt:lpstr>
      <vt:lpstr>What did we Learn</vt:lpstr>
      <vt:lpstr>Life Course Framework*: Guidance on the need for a cradle to career approach</vt:lpstr>
      <vt:lpstr>Foundation for San José’s Cradle to Career and Digital Literacy Strategy:</vt:lpstr>
      <vt:lpstr>The MBK: SJ Strategic Plan</vt:lpstr>
      <vt:lpstr>PowerPoint Presentation</vt:lpstr>
      <vt:lpstr>PowerPoint Presentation</vt:lpstr>
      <vt:lpstr>2. Utilize data &amp; evidence-based practice</vt:lpstr>
      <vt:lpstr>3. Embed MBK: SJ Values into Program Design </vt:lpstr>
      <vt:lpstr>4. Accountability &amp; Outcomes </vt:lpstr>
      <vt:lpstr>Next Steps</vt:lpstr>
      <vt:lpstr>…But what will it really take </vt:lpstr>
      <vt:lpstr>And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Ha, Shelley</dc:creator>
  <cp:lastModifiedBy>Le, Candace</cp:lastModifiedBy>
  <cp:revision>90</cp:revision>
  <dcterms:created xsi:type="dcterms:W3CDTF">2015-04-17T16:38:40Z</dcterms:created>
  <dcterms:modified xsi:type="dcterms:W3CDTF">2017-09-29T20:08:47Z</dcterms:modified>
</cp:coreProperties>
</file>